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2180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Case Study: Seasonal Profit Analysis for AdventureWorks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4806672"/>
            <a:ext cx="382905" cy="382905"/>
          </a:xfrm>
          <a:prstGeom prst="roundRect">
            <a:avLst>
              <a:gd name="adj" fmla="val 23878209"/>
            </a:avLst>
          </a:prstGeom>
          <a:solidFill>
            <a:srgbClr val="DEF6D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980" y="4949309"/>
            <a:ext cx="9239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spc="-38" kern="0" dirty="0">
                <a:solidFill>
                  <a:srgbClr val="3C3838"/>
                </a:solidFill>
                <a:latin typeface="Source Sans Pro Medium" pitchFamily="34" charset="0"/>
                <a:ea typeface="Source Sans Pro Medium" pitchFamily="34" charset="-122"/>
                <a:cs typeface="Source Sans Pro Medium" pitchFamily="34" charset="-120"/>
              </a:rPr>
              <a:t>VA</a:t>
            </a:r>
            <a:endParaRPr lang="en-US" sz="750" dirty="0"/>
          </a:p>
        </p:txBody>
      </p:sp>
      <p:sp>
        <p:nvSpPr>
          <p:cNvPr id="6" name="Text 3"/>
          <p:cNvSpPr/>
          <p:nvPr/>
        </p:nvSpPr>
        <p:spPr>
          <a:xfrm>
            <a:off x="1340287" y="4788813"/>
            <a:ext cx="2172891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Vaibhav Ahuja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94266"/>
            <a:ext cx="5069205" cy="633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spc="-8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Scenario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837724" y="1966436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spc="-4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Company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837724" y="2498646"/>
            <a:ext cx="2844522" cy="689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AdventureWorks, a sports cycle manufacturer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4215408" y="1966436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spc="-4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Scope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4215408" y="2498646"/>
            <a:ext cx="2844522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Analyzing seasonal sales trends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93092" y="1966436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spc="-4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Regions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93092" y="2498646"/>
            <a:ext cx="2844522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Operating across 10 regions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10970776" y="1966436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spc="-4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Product Categories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10970776" y="2498646"/>
            <a:ext cx="2844522" cy="689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Accessories, Bikes, Clothing, Components</a:t>
            </a:r>
            <a:endParaRPr lang="en-US" sz="16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03771" y="3623905"/>
            <a:ext cx="7622858" cy="381142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9776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Product Category Performance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3397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4374" y="329195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3233976"/>
            <a:ext cx="283178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Consistent Profitability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729514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Accessories, Clothing, and Components</a:t>
            </a:r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consistently remained profitable, showing no recorded losses.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323397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78308" y="329195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32339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Seasonal Fluctuations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3729514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Bikes</a:t>
            </a:r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experienced significant seasonal fluctuations, with notable losses during summer months.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77012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24374" y="582810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7701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Top Performer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265664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Components</a:t>
            </a:r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emerged as the most profitable category, averaging </a:t>
            </a:r>
            <a:pPr algn="l" indent="0" marL="0">
              <a:lnSpc>
                <a:spcPts val="3000"/>
              </a:lnSpc>
              <a:buNone/>
            </a:pPr>
            <a:r>
              <a:rPr lang="en-US" sz="18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₹83K</a:t>
            </a:r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 monthly profits.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6176" y="657106"/>
            <a:ext cx="7270671" cy="702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Monthly Sales &amp; Profit Trends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176" y="1986915"/>
            <a:ext cx="6559034" cy="52438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020407" y="1933218"/>
            <a:ext cx="5781318" cy="1433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June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recorded the lowest sales across all product categories, with </a:t>
            </a:r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Bikes suffering the worst losses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</a:t>
            </a:r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₹448K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).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8020407" y="3581995"/>
            <a:ext cx="5781318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August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was the best-performing month for all categories </a:t>
            </a:r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except Bikes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8020407" y="4752856"/>
            <a:ext cx="5781318" cy="1433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November and December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were the most profitable months overall, each exceeding </a:t>
            </a:r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₹200K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 profit.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8020407" y="6401633"/>
            <a:ext cx="5781318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January to April &amp; October</a:t>
            </a:r>
            <a:pPr algn="l" indent="0" marL="0">
              <a:lnSpc>
                <a:spcPts val="3750"/>
              </a:lnSpc>
              <a:buNone/>
            </a:pPr>
            <a:r>
              <a:rPr lang="en-US" sz="23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showed moderate performance across all categories.</a:t>
            </a:r>
            <a:endParaRPr lang="en-US" sz="2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270" y="651629"/>
            <a:ext cx="11253192" cy="557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spc="-7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Category-Wise Seasonal Performance: Accessories &amp; Bikes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29270" y="1682948"/>
            <a:ext cx="2676287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spc="-42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Accessories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829270" y="2207062"/>
            <a:ext cx="6254710" cy="75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Showed weaker sales in </a:t>
            </a:r>
            <a:pPr algn="l" indent="0" marL="0">
              <a:lnSpc>
                <a:spcPts val="2950"/>
              </a:lnSpc>
              <a:buNone/>
            </a:pPr>
            <a:r>
              <a:rPr lang="en-US" sz="1850" b="1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January, February, March, and June</a:t>
            </a:r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</a:t>
            </a:r>
            <a:pPr algn="l" indent="0" marL="0">
              <a:lnSpc>
                <a:spcPts val="2950"/>
              </a:lnSpc>
              <a:buNone/>
            </a:pPr>
            <a:r>
              <a:rPr lang="en-US" sz="1850" b="1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₹5K–₹9K</a:t>
            </a:r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per month, compared to a </a:t>
            </a:r>
            <a:pPr algn="l" indent="0" marL="0">
              <a:lnSpc>
                <a:spcPts val="2950"/>
              </a:lnSpc>
              <a:buNone/>
            </a:pPr>
            <a:r>
              <a:rPr lang="en-US" sz="1850" b="1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₹15.6K</a:t>
            </a:r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average).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29270" y="3135749"/>
            <a:ext cx="6254710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Other months ranged from </a:t>
            </a:r>
            <a:pPr algn="l" indent="0" marL="0">
              <a:lnSpc>
                <a:spcPts val="2950"/>
              </a:lnSpc>
              <a:buNone/>
            </a:pPr>
            <a:r>
              <a:rPr lang="en-US" sz="1850" b="1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₹10K to ₹25K</a:t>
            </a:r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 monthly profit.</a:t>
            </a:r>
            <a:endParaRPr lang="en-US" sz="18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270" y="3728085"/>
            <a:ext cx="6254710" cy="359056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54039" y="1682948"/>
            <a:ext cx="2676287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spc="-42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Bikes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554039" y="2207062"/>
            <a:ext cx="6254710" cy="75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Suffered major losses from June to September</a:t>
            </a:r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worst in June (</a:t>
            </a:r>
            <a:pPr algn="l" indent="0" marL="0">
              <a:lnSpc>
                <a:spcPts val="2950"/>
              </a:lnSpc>
              <a:buNone/>
            </a:pPr>
            <a:r>
              <a:rPr lang="en-US" sz="1850" b="1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₹448K loss</a:t>
            </a:r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 and around </a:t>
            </a:r>
            <a:pPr algn="l" indent="0" marL="0">
              <a:lnSpc>
                <a:spcPts val="2950"/>
              </a:lnSpc>
              <a:buNone/>
            </a:pPr>
            <a:r>
              <a:rPr lang="en-US" sz="1850" b="1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₹150K loss</a:t>
            </a:r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 other summer months.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554039" y="3135749"/>
            <a:ext cx="6254710" cy="75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Winter months (Feb, Mar, Nov, Dec)</a:t>
            </a:r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were the most profitable (</a:t>
            </a:r>
            <a:pPr algn="l" indent="0" marL="0">
              <a:lnSpc>
                <a:spcPts val="2950"/>
              </a:lnSpc>
              <a:buNone/>
            </a:pPr>
            <a:r>
              <a:rPr lang="en-US" sz="1850" b="1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₹80K–₹103K</a:t>
            </a:r>
            <a:pPr algn="l" indent="0" marL="0">
              <a:lnSpc>
                <a:spcPts val="2950"/>
              </a:lnSpc>
              <a:buNone/>
            </a:pPr>
            <a:r>
              <a:rPr lang="en-US" sz="18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).</a:t>
            </a:r>
            <a:endParaRPr lang="en-US" sz="18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4039" y="4107180"/>
            <a:ext cx="6146244" cy="32605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3199" y="656153"/>
            <a:ext cx="11369516" cy="525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spc="-66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Category-Wise Seasonal Performance: Clothing &amp; Components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833199" y="1627465"/>
            <a:ext cx="2100501" cy="262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spc="-33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Clothing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833199" y="2068473"/>
            <a:ext cx="626423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Performed best from </a:t>
            </a:r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August to December and in May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averaging </a:t>
            </a:r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₹25K profit per month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833199" y="2800588"/>
            <a:ext cx="6264235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August was the peak month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recording </a:t>
            </a:r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₹32K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 profits.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833199" y="3246953"/>
            <a:ext cx="6264235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Worst Performance in </a:t>
            </a:r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January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and </a:t>
            </a:r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moderate in others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4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3199" y="3733562"/>
            <a:ext cx="5773341" cy="363902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40585" y="1627465"/>
            <a:ext cx="2100501" cy="262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spc="-33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Components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540585" y="2068473"/>
            <a:ext cx="626423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January was the weakest month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with </a:t>
            </a:r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₹25K profit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followed by </a:t>
            </a:r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moderate growth (₹55K per month) from February to April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7540585" y="2800588"/>
            <a:ext cx="626423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From May onward, performance improved significantly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reaching an </a:t>
            </a:r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average of ₹100K per month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7540585" y="3532703"/>
            <a:ext cx="6264235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June and October showed moderate results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</a:t>
            </a:r>
            <a:pPr algn="l" indent="0" marL="0">
              <a:lnSpc>
                <a:spcPts val="2200"/>
              </a:lnSpc>
              <a:buNone/>
            </a:pPr>
            <a:r>
              <a:rPr lang="en-US" sz="1400" b="1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₹60K profit per month</a:t>
            </a:r>
            <a:pPr algn="l" indent="0" marL="0">
              <a:lnSpc>
                <a:spcPts val="2200"/>
              </a:lnSpc>
              <a:buNone/>
            </a:pPr>
            <a:r>
              <a:rPr lang="en-US" sz="140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).</a:t>
            </a:r>
            <a:endParaRPr lang="en-US" sz="1400" dirty="0"/>
          </a:p>
        </p:txBody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585" y="4019312"/>
            <a:ext cx="5781556" cy="33411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50250"/>
            <a:ext cx="5350788" cy="66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spc="-8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Overall Observations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2145030" y="2467689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2100" spc="-42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Summer Slump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837724" y="2938463"/>
            <a:ext cx="3982641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June consistently underperformed</a:t>
            </a:r>
            <a:pPr algn="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showing the lowest profits across all categories (</a:t>
            </a:r>
            <a:pPr algn="r"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₹366K loss overall</a:t>
            </a:r>
            <a:pPr algn="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61478" y="2522815"/>
            <a:ext cx="4307443" cy="430744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095940" y="338107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810036" y="2173843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spc="-42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Consumer Behavior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9810036" y="2644616"/>
            <a:ext cx="3982641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People tend to buy fewer sports goods in summer</a:t>
            </a:r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likely to avoid outdoor activities.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478" y="2522815"/>
            <a:ext cx="4307443" cy="430744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850565" y="313140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23740" y="3713440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spc="-42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Seasonal Patterns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9923740" y="4184213"/>
            <a:ext cx="3868936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Each category has distinct peak and low seasons</a:t>
            </a:r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but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June and October remained weak across all</a:t>
            </a:r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478" y="2522815"/>
            <a:ext cx="4307443" cy="430744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630186" y="472303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9810036" y="5616892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spc="-42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Strong Periods</a:t>
            </a:r>
            <a:endParaRPr lang="en-US" sz="2100" dirty="0"/>
          </a:p>
        </p:txBody>
      </p:sp>
      <p:sp>
        <p:nvSpPr>
          <p:cNvPr id="16" name="Text 11"/>
          <p:cNvSpPr/>
          <p:nvPr/>
        </p:nvSpPr>
        <p:spPr>
          <a:xfrm>
            <a:off x="9810036" y="6087666"/>
            <a:ext cx="3982641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November and December showed strong profits</a:t>
            </a:r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while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August and September were profitable except for Bikes</a:t>
            </a:r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1478" y="2522815"/>
            <a:ext cx="4307443" cy="4307443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357527" y="595628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3"/>
          <p:cNvSpPr/>
          <p:nvPr/>
        </p:nvSpPr>
        <p:spPr>
          <a:xfrm>
            <a:off x="2145030" y="5141000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2100" spc="-42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Steady Performance</a:t>
            </a:r>
            <a:endParaRPr lang="en-US" sz="2100" dirty="0"/>
          </a:p>
        </p:txBody>
      </p:sp>
      <p:sp>
        <p:nvSpPr>
          <p:cNvPr id="20" name="Text 14"/>
          <p:cNvSpPr/>
          <p:nvPr/>
        </p:nvSpPr>
        <p:spPr>
          <a:xfrm>
            <a:off x="837724" y="5611773"/>
            <a:ext cx="3982641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first five months of the year showed steady, moderate performance across all categories</a:t>
            </a:r>
            <a:pPr algn="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1478" y="2522815"/>
            <a:ext cx="4307443" cy="4307443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791140" y="512701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5</a:t>
            </a:r>
            <a:endParaRPr lang="en-US" sz="2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2025-03-16T13:33:48Z</dcterms:created>
  <dcterms:modified xsi:type="dcterms:W3CDTF">2025-03-16T13:33:48Z</dcterms:modified>
</cp:coreProperties>
</file>